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54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¿Dios de ira o dios de amor?</a:t>
            </a:r>
            <a:endParaRPr lang="es-ES" dirty="0"/>
          </a:p>
        </p:txBody>
      </p:sp>
      <p:sp>
        <p:nvSpPr>
          <p:cNvPr id="3" name="Subtítulo 2"/>
          <p:cNvSpPr>
            <a:spLocks noGrp="1"/>
          </p:cNvSpPr>
          <p:nvPr>
            <p:ph type="subTitle" idx="1"/>
          </p:nvPr>
        </p:nvSpPr>
        <p:spPr/>
        <p:txBody>
          <a:bodyPr>
            <a:normAutofit/>
          </a:bodyPr>
          <a:lstStyle/>
          <a:p>
            <a:pPr algn="ctr"/>
            <a:r>
              <a:rPr lang="es-ES" sz="2800" b="1" dirty="0" smtClean="0"/>
              <a:t>Domingo 7 de Julio</a:t>
            </a:r>
            <a:endParaRPr lang="es-ES" sz="2800" b="1" dirty="0"/>
          </a:p>
        </p:txBody>
      </p:sp>
    </p:spTree>
    <p:extLst>
      <p:ext uri="{BB962C8B-B14F-4D97-AF65-F5344CB8AC3E}">
        <p14:creationId xmlns:p14="http://schemas.microsoft.com/office/powerpoint/2010/main" val="1219240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EL ÉNFASIS EN EL MORALISMO, EL DEBER SER, LAS REGLAS A SEGUIR SE PUEDEN CONSTITUIR EN OTRA HOJA DE HIGUERA MÁS.</a:t>
            </a:r>
            <a:endParaRPr lang="es-ES"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q"/>
            </a:pPr>
            <a:r>
              <a:rPr lang="es-ES" sz="2800" dirty="0"/>
              <a:t>¿Hay contraste entre lo que somos en la iglesia y como nos conocen las personas fuera de ella</a:t>
            </a:r>
            <a:r>
              <a:rPr lang="es-ES" sz="2800" dirty="0" smtClean="0"/>
              <a:t>?</a:t>
            </a:r>
          </a:p>
          <a:p>
            <a:pPr algn="just">
              <a:buFont typeface="Wingdings" panose="05000000000000000000" pitchFamily="2" charset="2"/>
              <a:buChar char="q"/>
            </a:pPr>
            <a:r>
              <a:rPr lang="es-ES" sz="2800" dirty="0" smtClean="0"/>
              <a:t> </a:t>
            </a:r>
            <a:r>
              <a:rPr lang="es-ES" sz="2800" dirty="0"/>
              <a:t>¿Edificamos máscaras y caretas, hojas de higuera de legalismo y </a:t>
            </a:r>
            <a:r>
              <a:rPr lang="es-ES" sz="2800" dirty="0" smtClean="0"/>
              <a:t>moralismo para </a:t>
            </a:r>
            <a:r>
              <a:rPr lang="es-ES" sz="2800" dirty="0"/>
              <a:t>no quedar en evidencia ante los demás dentro de las paredes y relaciones entre los hermanos? </a:t>
            </a:r>
            <a:endParaRPr lang="es-ES" sz="2800" dirty="0" smtClean="0"/>
          </a:p>
          <a:p>
            <a:pPr algn="just">
              <a:buFont typeface="Wingdings" panose="05000000000000000000" pitchFamily="2" charset="2"/>
              <a:buChar char="q"/>
            </a:pPr>
            <a:r>
              <a:rPr lang="es-ES" sz="2800" dirty="0" smtClean="0"/>
              <a:t>¿S</a:t>
            </a:r>
            <a:r>
              <a:rPr lang="es-ES" sz="2800" dirty="0"/>
              <a:t>o</a:t>
            </a:r>
            <a:r>
              <a:rPr lang="es-ES" sz="2800" dirty="0" smtClean="0"/>
              <a:t>mos verdaderamente libres de ser quienes somos en la iglesia?</a:t>
            </a:r>
            <a:endParaRPr lang="es-ES" sz="2800" dirty="0"/>
          </a:p>
        </p:txBody>
      </p:sp>
    </p:spTree>
    <p:extLst>
      <p:ext uri="{BB962C8B-B14F-4D97-AF65-F5344CB8AC3E}">
        <p14:creationId xmlns:p14="http://schemas.microsoft.com/office/powerpoint/2010/main" val="13867551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 dios un dios de amor, o un dios de acusación, de ira?</a:t>
            </a:r>
            <a:endParaRPr lang="es-ES" dirty="0"/>
          </a:p>
        </p:txBody>
      </p:sp>
      <p:sp>
        <p:nvSpPr>
          <p:cNvPr id="3" name="Marcador de contenido 2"/>
          <p:cNvSpPr>
            <a:spLocks noGrp="1"/>
          </p:cNvSpPr>
          <p:nvPr>
            <p:ph idx="1"/>
          </p:nvPr>
        </p:nvSpPr>
        <p:spPr/>
        <p:txBody>
          <a:bodyPr>
            <a:normAutofit fontScale="92500" lnSpcReduction="20000"/>
          </a:bodyPr>
          <a:lstStyle/>
          <a:p>
            <a:pPr algn="ctr"/>
            <a:r>
              <a:rPr lang="es-ES" b="1" dirty="0" smtClean="0"/>
              <a:t>¿DE QUÉ DEPENDE COMO NOS SENTIMOS Y PERCIBIMOS A DIOS?</a:t>
            </a:r>
          </a:p>
          <a:p>
            <a:endParaRPr lang="es-ES" dirty="0"/>
          </a:p>
          <a:p>
            <a:r>
              <a:rPr lang="es-ES" dirty="0" smtClean="0"/>
              <a:t>ALGO QUE DEFINITIVAMENTE INFLUYE ES NUESTRA </a:t>
            </a:r>
            <a:r>
              <a:rPr lang="es-ES" b="1" dirty="0" smtClean="0"/>
              <a:t>RELACIÓN CON LA AUTORIDAD.</a:t>
            </a:r>
          </a:p>
          <a:p>
            <a:r>
              <a:rPr lang="es-ES" b="1" u="sng" dirty="0" smtClean="0"/>
              <a:t>PENSEMOS</a:t>
            </a:r>
            <a:r>
              <a:rPr lang="es-ES" dirty="0" smtClean="0"/>
              <a:t>:</a:t>
            </a:r>
          </a:p>
          <a:p>
            <a:pPr lvl="0">
              <a:buFont typeface="Wingdings" panose="05000000000000000000" pitchFamily="2" charset="2"/>
              <a:buChar char="Ø"/>
            </a:pPr>
            <a:r>
              <a:rPr lang="es-ES" dirty="0"/>
              <a:t>¿Qué conceptos se formó en nosotros sobre las personas que ejercían algún tipo de autoridad sobre nuestra persona?</a:t>
            </a:r>
          </a:p>
          <a:p>
            <a:pPr lvl="0">
              <a:buFont typeface="Wingdings" panose="05000000000000000000" pitchFamily="2" charset="2"/>
              <a:buChar char="Ø"/>
            </a:pPr>
            <a:r>
              <a:rPr lang="es-ES" dirty="0"/>
              <a:t>¿Cómo nos sentíamos frente a nuestros maestros, padre, madre?</a:t>
            </a:r>
          </a:p>
          <a:p>
            <a:pPr lvl="0">
              <a:buFont typeface="Wingdings" panose="05000000000000000000" pitchFamily="2" charset="2"/>
              <a:buChar char="Ø"/>
            </a:pPr>
            <a:r>
              <a:rPr lang="es-ES" dirty="0"/>
              <a:t>¿Cómo es nuestra actitud hoy hacia policías, militares y políticos?</a:t>
            </a:r>
          </a:p>
          <a:p>
            <a:pPr lvl="0">
              <a:buFont typeface="Wingdings" panose="05000000000000000000" pitchFamily="2" charset="2"/>
              <a:buChar char="Ø"/>
            </a:pPr>
            <a:r>
              <a:rPr lang="es-ES" dirty="0"/>
              <a:t>¿Experimentamos temor o sufrimos algún tipo de abuso de poder y de autoridad de parte de padres, maestros, jefes en el trabajo, etc.?</a:t>
            </a:r>
          </a:p>
          <a:p>
            <a:pPr lvl="0">
              <a:buFont typeface="Wingdings" panose="05000000000000000000" pitchFamily="2" charset="2"/>
              <a:buChar char="Ø"/>
            </a:pPr>
            <a:r>
              <a:rPr lang="es-ES" dirty="0"/>
              <a:t>¿Cómo es nuestra relación con el presidente?</a:t>
            </a:r>
          </a:p>
          <a:p>
            <a:endParaRPr lang="es-ES" dirty="0" smtClean="0"/>
          </a:p>
          <a:p>
            <a:endParaRPr lang="es-ES" dirty="0"/>
          </a:p>
        </p:txBody>
      </p:sp>
    </p:spTree>
    <p:extLst>
      <p:ext uri="{BB962C8B-B14F-4D97-AF65-F5344CB8AC3E}">
        <p14:creationId xmlns:p14="http://schemas.microsoft.com/office/powerpoint/2010/main" val="16225605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¿CÓMO ES DIOS?</a:t>
            </a:r>
            <a:endParaRPr lang="es-ES" dirty="0"/>
          </a:p>
        </p:txBody>
      </p:sp>
      <p:sp>
        <p:nvSpPr>
          <p:cNvPr id="3" name="Marcador de contenido 2"/>
          <p:cNvSpPr>
            <a:spLocks noGrp="1"/>
          </p:cNvSpPr>
          <p:nvPr>
            <p:ph idx="1"/>
          </p:nvPr>
        </p:nvSpPr>
        <p:spPr/>
        <p:txBody>
          <a:bodyPr/>
          <a:lstStyle/>
          <a:p>
            <a:r>
              <a:rPr lang="es-ES" dirty="0" smtClean="0"/>
              <a:t>EN PALABRAS DE MARTIN LUTERO:</a:t>
            </a:r>
          </a:p>
          <a:p>
            <a:r>
              <a:rPr lang="es-ES" dirty="0"/>
              <a:t>“Deja de especular sobre Dios, deja de subir al cielo para ver quien es Dios, cómo es Dios o qué es Dios. Aférrate al hombre Jesús. Él es el único que tenemos. Todo lo que es Dios está en Jesús. Dios ha escogido revelarse en la persona de su Hijo, el Señor Jesucristo, Dios en forma humana.”</a:t>
            </a:r>
          </a:p>
          <a:p>
            <a:endParaRPr lang="es-ES" dirty="0" smtClean="0"/>
          </a:p>
          <a:p>
            <a:endParaRPr lang="es-ES" dirty="0" smtClean="0"/>
          </a:p>
        </p:txBody>
      </p:sp>
      <p:pic>
        <p:nvPicPr>
          <p:cNvPr id="7" name="Imagen 6"/>
          <p:cNvPicPr>
            <a:picLocks noChangeAspect="1"/>
          </p:cNvPicPr>
          <p:nvPr/>
        </p:nvPicPr>
        <p:blipFill>
          <a:blip r:embed="rId2"/>
          <a:stretch>
            <a:fillRect/>
          </a:stretch>
        </p:blipFill>
        <p:spPr>
          <a:xfrm>
            <a:off x="1535783" y="4992624"/>
            <a:ext cx="8988961" cy="777591"/>
          </a:xfrm>
          <a:prstGeom prst="rect">
            <a:avLst/>
          </a:prstGeom>
        </p:spPr>
      </p:pic>
    </p:spTree>
    <p:extLst>
      <p:ext uri="{BB962C8B-B14F-4D97-AF65-F5344CB8AC3E}">
        <p14:creationId xmlns:p14="http://schemas.microsoft.com/office/powerpoint/2010/main" val="424109257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5" name="Imagen 4"/>
          <p:cNvPicPr>
            <a:picLocks noChangeAspect="1"/>
          </p:cNvPicPr>
          <p:nvPr/>
        </p:nvPicPr>
        <p:blipFill>
          <a:blip r:embed="rId2"/>
          <a:stretch>
            <a:fillRect/>
          </a:stretch>
        </p:blipFill>
        <p:spPr>
          <a:xfrm>
            <a:off x="6411457" y="-568870"/>
            <a:ext cx="4332743" cy="6878230"/>
          </a:xfrm>
          <a:prstGeom prst="rect">
            <a:avLst/>
          </a:prstGeom>
        </p:spPr>
      </p:pic>
      <p:sp>
        <p:nvSpPr>
          <p:cNvPr id="6" name="Marcador de contenido 5"/>
          <p:cNvSpPr>
            <a:spLocks noGrp="1"/>
          </p:cNvSpPr>
          <p:nvPr>
            <p:ph idx="1"/>
          </p:nvPr>
        </p:nvSpPr>
        <p:spPr/>
        <p:txBody>
          <a:bodyPr>
            <a:normAutofit/>
          </a:bodyPr>
          <a:lstStyle/>
          <a:p>
            <a:r>
              <a:rPr lang="es-ES" sz="3600" b="1" dirty="0" smtClean="0">
                <a:effectLst>
                  <a:outerShdw blurRad="38100" dist="38100" dir="2700000" algn="tl">
                    <a:srgbClr val="000000">
                      <a:alpha val="43137"/>
                    </a:srgbClr>
                  </a:outerShdw>
                </a:effectLst>
              </a:rPr>
              <a:t>LEÓN</a:t>
            </a:r>
          </a:p>
          <a:p>
            <a:endParaRPr lang="es-ES" sz="3600" b="1" dirty="0">
              <a:effectLst>
                <a:outerShdw blurRad="38100" dist="38100" dir="2700000" algn="tl">
                  <a:srgbClr val="000000">
                    <a:alpha val="43137"/>
                  </a:srgbClr>
                </a:outerShdw>
              </a:effectLst>
            </a:endParaRPr>
          </a:p>
          <a:p>
            <a:r>
              <a:rPr lang="es-ES" sz="3600" b="1" dirty="0" smtClean="0">
                <a:effectLst>
                  <a:outerShdw blurRad="38100" dist="38100" dir="2700000" algn="tl">
                    <a:srgbClr val="000000">
                      <a:alpha val="43137"/>
                    </a:srgbClr>
                  </a:outerShdw>
                </a:effectLst>
              </a:rPr>
              <a:t>O</a:t>
            </a:r>
          </a:p>
          <a:p>
            <a:endParaRPr lang="es-ES" sz="3600" b="1" dirty="0">
              <a:effectLst>
                <a:outerShdw blurRad="38100" dist="38100" dir="2700000" algn="tl">
                  <a:srgbClr val="000000">
                    <a:alpha val="43137"/>
                  </a:srgbClr>
                </a:outerShdw>
              </a:effectLst>
            </a:endParaRPr>
          </a:p>
          <a:p>
            <a:r>
              <a:rPr lang="es-ES" sz="3600" b="1" dirty="0" smtClean="0">
                <a:effectLst>
                  <a:outerShdw blurRad="38100" dist="38100" dir="2700000" algn="tl">
                    <a:srgbClr val="000000">
                      <a:alpha val="43137"/>
                    </a:srgbClr>
                  </a:outerShdw>
                </a:effectLst>
              </a:rPr>
              <a:t>CORDERO</a:t>
            </a:r>
            <a:endParaRPr lang="es-E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2765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 momento de analizarnos a nosotros mismos.</a:t>
            </a:r>
            <a:endParaRPr lang="es-ES" dirty="0"/>
          </a:p>
        </p:txBody>
      </p:sp>
      <p:sp>
        <p:nvSpPr>
          <p:cNvPr id="3" name="Marcador de contenido 2"/>
          <p:cNvSpPr>
            <a:spLocks noGrp="1"/>
          </p:cNvSpPr>
          <p:nvPr>
            <p:ph idx="1"/>
          </p:nvPr>
        </p:nvSpPr>
        <p:spPr/>
        <p:txBody>
          <a:bodyPr/>
          <a:lstStyle/>
          <a:p>
            <a:pPr algn="just"/>
            <a:r>
              <a:rPr lang="es-ES" dirty="0"/>
              <a:t>Es importante que nos re-descubramos a partir de la visión de Dios, a partir de sus ojos y su mirada. </a:t>
            </a:r>
            <a:r>
              <a:rPr lang="es-ES" dirty="0" smtClean="0"/>
              <a:t>Y que revisemos nuestros conceptos y representaciones inconscientes que tenemos y las cuales nos llevan a actuar.</a:t>
            </a:r>
          </a:p>
          <a:p>
            <a:r>
              <a:rPr lang="es-ES" dirty="0" smtClean="0"/>
              <a:t>Por </a:t>
            </a:r>
            <a:r>
              <a:rPr lang="es-ES" dirty="0"/>
              <a:t>lo que debemos renovar nuestra manera de pensar para que cambie nuestra manera de vivir. </a:t>
            </a:r>
            <a:endParaRPr lang="es-ES" dirty="0" smtClean="0"/>
          </a:p>
          <a:p>
            <a:r>
              <a:rPr lang="es-ES" dirty="0" smtClean="0"/>
              <a:t> </a:t>
            </a:r>
            <a:r>
              <a:rPr lang="es-ES" b="1" dirty="0"/>
              <a:t>Romanos 12.2:</a:t>
            </a:r>
            <a:r>
              <a:rPr lang="es-ES" dirty="0"/>
              <a:t> “…cambien su manera de pensar para que así cambie su manera de vivir…” (DHH)</a:t>
            </a:r>
          </a:p>
          <a:p>
            <a:endParaRPr lang="es-ES" dirty="0"/>
          </a:p>
        </p:txBody>
      </p:sp>
      <p:pic>
        <p:nvPicPr>
          <p:cNvPr id="4" name="Imagen 3"/>
          <p:cNvPicPr>
            <a:picLocks noChangeAspect="1"/>
          </p:cNvPicPr>
          <p:nvPr/>
        </p:nvPicPr>
        <p:blipFill>
          <a:blip r:embed="rId2"/>
          <a:stretch>
            <a:fillRect/>
          </a:stretch>
        </p:blipFill>
        <p:spPr>
          <a:xfrm>
            <a:off x="4270248" y="4748403"/>
            <a:ext cx="2590800" cy="1762125"/>
          </a:xfrm>
          <a:prstGeom prst="rect">
            <a:avLst/>
          </a:prstGeom>
        </p:spPr>
      </p:pic>
    </p:spTree>
    <p:extLst>
      <p:ext uri="{BB962C8B-B14F-4D97-AF65-F5344CB8AC3E}">
        <p14:creationId xmlns:p14="http://schemas.microsoft.com/office/powerpoint/2010/main" val="88302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u="sng" dirty="0"/>
              <a:t>“Dame tus ojos”</a:t>
            </a:r>
            <a:r>
              <a:rPr lang="es-ES" sz="5400" dirty="0"/>
              <a:t> Marcela </a:t>
            </a:r>
            <a:r>
              <a:rPr lang="es-ES" sz="5400" dirty="0" err="1"/>
              <a:t>Gangara</a:t>
            </a:r>
            <a:r>
              <a:rPr lang="es-ES" sz="5400" dirty="0"/>
              <a:t/>
            </a:r>
            <a:br>
              <a:rPr lang="es-ES" sz="5400" dirty="0"/>
            </a:br>
            <a:endParaRPr lang="es-ES" dirty="0"/>
          </a:p>
        </p:txBody>
      </p:sp>
      <p:sp>
        <p:nvSpPr>
          <p:cNvPr id="3" name="Marcador de contenido 2"/>
          <p:cNvSpPr>
            <a:spLocks noGrp="1"/>
          </p:cNvSpPr>
          <p:nvPr>
            <p:ph idx="1"/>
          </p:nvPr>
        </p:nvSpPr>
        <p:spPr/>
        <p:txBody>
          <a:bodyPr numCol="2">
            <a:noAutofit/>
          </a:bodyPr>
          <a:lstStyle/>
          <a:p>
            <a:r>
              <a:rPr lang="es-ES" sz="1600" dirty="0"/>
              <a:t> </a:t>
            </a:r>
          </a:p>
          <a:p>
            <a:r>
              <a:rPr lang="es-ES" sz="1600" dirty="0"/>
              <a:t>Dame tus ojos quiero ver; dame tus palabras quiero hablar; dame tu parecer. </a:t>
            </a:r>
          </a:p>
          <a:p>
            <a:r>
              <a:rPr lang="es-ES" sz="1600" dirty="0"/>
              <a:t>Dame tus pies yo quiero ir; dame tus deseos para sentir; dame tu parecer. </a:t>
            </a:r>
          </a:p>
          <a:p>
            <a:r>
              <a:rPr lang="es-ES" sz="1600" dirty="0"/>
              <a:t>Dame lo que necesito, para ser como Tú.</a:t>
            </a:r>
          </a:p>
          <a:p>
            <a:r>
              <a:rPr lang="es-ES" sz="1600" dirty="0"/>
              <a:t> </a:t>
            </a:r>
          </a:p>
          <a:p>
            <a:r>
              <a:rPr lang="es-ES" sz="1600" dirty="0"/>
              <a:t>Dame tu voz, dame tu aliento, toma mi tiempo es para ti. Dame el camino que debo seguir.</a:t>
            </a:r>
          </a:p>
          <a:p>
            <a:r>
              <a:rPr lang="es-ES" sz="1600" dirty="0"/>
              <a:t>Dame tus sueños, tus anhelos, tus pensamientos, tu sentir. Dame tu vida para vivir. </a:t>
            </a:r>
          </a:p>
          <a:p>
            <a:r>
              <a:rPr lang="es-ES" sz="1600" dirty="0"/>
              <a:t> </a:t>
            </a:r>
            <a:endParaRPr lang="es-ES" sz="1600" dirty="0" smtClean="0"/>
          </a:p>
          <a:p>
            <a:endParaRPr lang="es-ES" sz="1600" dirty="0"/>
          </a:p>
          <a:p>
            <a:endParaRPr lang="es-ES" sz="1600" dirty="0" smtClean="0"/>
          </a:p>
          <a:p>
            <a:endParaRPr lang="es-ES" sz="1600" dirty="0"/>
          </a:p>
          <a:p>
            <a:endParaRPr lang="es-ES" sz="1800" dirty="0"/>
          </a:p>
          <a:p>
            <a:r>
              <a:rPr lang="es-ES" sz="1600" dirty="0"/>
              <a:t>Déjame ver lo que tú ves, dame de tu gracia, tu poder. Dame tu corazón. Señor.</a:t>
            </a:r>
          </a:p>
          <a:p>
            <a:r>
              <a:rPr lang="es-ES" sz="1600" dirty="0"/>
              <a:t>Déjame ver en tu interior, para ser cambiado por tu amor. Dame tu corazón.</a:t>
            </a:r>
          </a:p>
          <a:p>
            <a:r>
              <a:rPr lang="es-ES" sz="1600" dirty="0"/>
              <a:t>Dame lo que necesito para ser como Tú.</a:t>
            </a:r>
          </a:p>
          <a:p>
            <a:r>
              <a:rPr lang="es-ES" sz="1600" dirty="0"/>
              <a:t> </a:t>
            </a:r>
          </a:p>
          <a:p>
            <a:r>
              <a:rPr lang="es-ES" sz="1600" dirty="0"/>
              <a:t>Dame tu voz, dame tu aliento, toma mi tiempo es para ti. Dame el camino que debo seguir.</a:t>
            </a:r>
          </a:p>
          <a:p>
            <a:r>
              <a:rPr lang="es-ES" sz="1600" dirty="0"/>
              <a:t>Dame tus sueños, tus anhelos, tus pensamientos, tu sentir. Dame tu vida para vivir. </a:t>
            </a:r>
          </a:p>
          <a:p>
            <a:r>
              <a:rPr lang="es-ES" sz="1600" dirty="0"/>
              <a:t> </a:t>
            </a:r>
          </a:p>
          <a:p>
            <a:r>
              <a:rPr lang="es-ES" sz="1600" dirty="0"/>
              <a:t> </a:t>
            </a:r>
          </a:p>
          <a:p>
            <a:r>
              <a:rPr lang="es-ES" sz="1600" dirty="0"/>
              <a:t> </a:t>
            </a:r>
          </a:p>
          <a:p>
            <a:r>
              <a:rPr lang="es-ES" sz="1600" dirty="0"/>
              <a:t> </a:t>
            </a:r>
          </a:p>
          <a:p>
            <a:r>
              <a:rPr lang="es-ES" sz="1600" dirty="0"/>
              <a:t> </a:t>
            </a:r>
          </a:p>
          <a:p>
            <a:r>
              <a:rPr lang="es-ES" sz="1600" dirty="0"/>
              <a:t> </a:t>
            </a:r>
          </a:p>
          <a:p>
            <a:endParaRPr lang="es-ES" sz="1600" dirty="0"/>
          </a:p>
        </p:txBody>
      </p:sp>
    </p:spTree>
    <p:extLst>
      <p:ext uri="{BB962C8B-B14F-4D97-AF65-F5344CB8AC3E}">
        <p14:creationId xmlns:p14="http://schemas.microsoft.com/office/powerpoint/2010/main" val="1760641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7200" dirty="0" smtClean="0"/>
              <a:t>LA VERGÜENZA </a:t>
            </a:r>
            <a:endParaRPr lang="es-ES" sz="7200" dirty="0"/>
          </a:p>
        </p:txBody>
      </p:sp>
      <p:pic>
        <p:nvPicPr>
          <p:cNvPr id="4" name="Marcador de contenido 3"/>
          <p:cNvPicPr>
            <a:picLocks noGrp="1" noChangeAspect="1"/>
          </p:cNvPicPr>
          <p:nvPr>
            <p:ph idx="1"/>
          </p:nvPr>
        </p:nvPicPr>
        <p:blipFill>
          <a:blip r:embed="rId2"/>
          <a:stretch>
            <a:fillRect/>
          </a:stretch>
        </p:blipFill>
        <p:spPr>
          <a:xfrm>
            <a:off x="820578" y="2231743"/>
            <a:ext cx="3970878" cy="2632865"/>
          </a:xfrm>
          <a:prstGeom prst="rect">
            <a:avLst/>
          </a:prstGeom>
        </p:spPr>
      </p:pic>
      <p:pic>
        <p:nvPicPr>
          <p:cNvPr id="5" name="Imagen 4"/>
          <p:cNvPicPr>
            <a:picLocks noChangeAspect="1"/>
          </p:cNvPicPr>
          <p:nvPr/>
        </p:nvPicPr>
        <p:blipFill>
          <a:blip r:embed="rId3"/>
          <a:stretch>
            <a:fillRect/>
          </a:stretch>
        </p:blipFill>
        <p:spPr>
          <a:xfrm>
            <a:off x="6967729" y="2231743"/>
            <a:ext cx="3662166" cy="2468273"/>
          </a:xfrm>
          <a:prstGeom prst="rect">
            <a:avLst/>
          </a:prstGeom>
        </p:spPr>
      </p:pic>
      <p:pic>
        <p:nvPicPr>
          <p:cNvPr id="6" name="Imagen 5"/>
          <p:cNvPicPr>
            <a:picLocks noChangeAspect="1"/>
          </p:cNvPicPr>
          <p:nvPr/>
        </p:nvPicPr>
        <p:blipFill>
          <a:blip r:embed="rId4"/>
          <a:stretch>
            <a:fillRect/>
          </a:stretch>
        </p:blipFill>
        <p:spPr>
          <a:xfrm>
            <a:off x="4342059" y="4380374"/>
            <a:ext cx="3315272" cy="2206163"/>
          </a:xfrm>
          <a:prstGeom prst="rect">
            <a:avLst/>
          </a:prstGeom>
        </p:spPr>
      </p:pic>
    </p:spTree>
    <p:extLst>
      <p:ext uri="{BB962C8B-B14F-4D97-AF65-F5344CB8AC3E}">
        <p14:creationId xmlns:p14="http://schemas.microsoft.com/office/powerpoint/2010/main" val="825228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DEFINICIÓN DE VERGÜENZA:</a:t>
            </a:r>
            <a:endParaRPr lang="es-ES" dirty="0"/>
          </a:p>
        </p:txBody>
      </p:sp>
      <p:sp>
        <p:nvSpPr>
          <p:cNvPr id="3" name="Marcador de contenido 2"/>
          <p:cNvSpPr>
            <a:spLocks noGrp="1"/>
          </p:cNvSpPr>
          <p:nvPr>
            <p:ph idx="1"/>
          </p:nvPr>
        </p:nvSpPr>
        <p:spPr/>
        <p:txBody>
          <a:bodyPr/>
          <a:lstStyle/>
          <a:p>
            <a:pPr algn="just"/>
            <a:r>
              <a:rPr lang="es-ES" dirty="0" smtClean="0"/>
              <a:t>“La </a:t>
            </a:r>
            <a:r>
              <a:rPr lang="es-ES" dirty="0"/>
              <a:t>vergüenza es la emoción que surge cuando </a:t>
            </a:r>
            <a:r>
              <a:rPr lang="es-ES" b="1" dirty="0"/>
              <a:t>valoramos nuestras acciones como negativas</a:t>
            </a:r>
            <a:r>
              <a:rPr lang="es-ES" dirty="0"/>
              <a:t>, esto es que estamos haciendo algo mal y que eso va a llevar a los demás a hacer juicios negativos sobre nosotros</a:t>
            </a:r>
            <a:r>
              <a:rPr lang="es-ES" dirty="0" smtClean="0"/>
              <a:t>.”</a:t>
            </a:r>
          </a:p>
          <a:p>
            <a:endParaRPr lang="es-ES" dirty="0"/>
          </a:p>
          <a:p>
            <a:pPr algn="ctr"/>
            <a:r>
              <a:rPr lang="es-ES" b="1" dirty="0" smtClean="0"/>
              <a:t>DOS TIPOS:</a:t>
            </a:r>
          </a:p>
          <a:p>
            <a:pPr marL="457200" indent="-457200">
              <a:buFont typeface="+mj-lt"/>
              <a:buAutoNum type="arabicPeriod"/>
            </a:pPr>
            <a:r>
              <a:rPr lang="es-ES" dirty="0" smtClean="0"/>
              <a:t>VERGÜENZA CIRCUNSTANCIAL O EXTERNA</a:t>
            </a:r>
          </a:p>
          <a:p>
            <a:pPr marL="457200" indent="-457200">
              <a:buFont typeface="+mj-lt"/>
              <a:buAutoNum type="arabicPeriod"/>
            </a:pPr>
            <a:r>
              <a:rPr lang="es-ES" dirty="0" smtClean="0"/>
              <a:t>VERGÜENZA INTERIOR, PROFUNDA</a:t>
            </a:r>
          </a:p>
          <a:p>
            <a:pPr marL="457200" indent="-457200">
              <a:buFont typeface="+mj-lt"/>
              <a:buAutoNum type="arabicPeriod"/>
            </a:pPr>
            <a:endParaRPr lang="es-ES" dirty="0"/>
          </a:p>
          <a:p>
            <a:pPr marL="0" indent="0">
              <a:buNone/>
            </a:pPr>
            <a:r>
              <a:rPr lang="es-ES" sz="2400" b="1" dirty="0" smtClean="0"/>
              <a:t>¿DE DÓNDE NACE LA SEGUNDA VERGÜENZA?</a:t>
            </a:r>
            <a:endParaRPr lang="es-ES" sz="2400" b="1" dirty="0"/>
          </a:p>
        </p:txBody>
      </p:sp>
      <p:pic>
        <p:nvPicPr>
          <p:cNvPr id="4" name="Imagen 3"/>
          <p:cNvPicPr>
            <a:picLocks noChangeAspect="1"/>
          </p:cNvPicPr>
          <p:nvPr/>
        </p:nvPicPr>
        <p:blipFill>
          <a:blip r:embed="rId2"/>
          <a:stretch>
            <a:fillRect/>
          </a:stretch>
        </p:blipFill>
        <p:spPr>
          <a:xfrm>
            <a:off x="9366123" y="4653153"/>
            <a:ext cx="2457450" cy="1857375"/>
          </a:xfrm>
          <a:prstGeom prst="rect">
            <a:avLst/>
          </a:prstGeom>
        </p:spPr>
      </p:pic>
    </p:spTree>
    <p:extLst>
      <p:ext uri="{BB962C8B-B14F-4D97-AF65-F5344CB8AC3E}">
        <p14:creationId xmlns:p14="http://schemas.microsoft.com/office/powerpoint/2010/main" val="25302803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 LO MISMO VERGÜENZA Y CULPA?</a:t>
            </a:r>
            <a:endParaRPr lang="es-ES" dirty="0"/>
          </a:p>
        </p:txBody>
      </p:sp>
      <p:pic>
        <p:nvPicPr>
          <p:cNvPr id="4" name="Marcador de contenido 3"/>
          <p:cNvPicPr>
            <a:picLocks noGrp="1" noChangeAspect="1"/>
          </p:cNvPicPr>
          <p:nvPr>
            <p:ph idx="1"/>
          </p:nvPr>
        </p:nvPicPr>
        <p:blipFill>
          <a:blip r:embed="rId2"/>
          <a:stretch>
            <a:fillRect/>
          </a:stretch>
        </p:blipFill>
        <p:spPr>
          <a:xfrm>
            <a:off x="6549485" y="3051238"/>
            <a:ext cx="4373928" cy="2910650"/>
          </a:xfrm>
          <a:prstGeom prst="rect">
            <a:avLst/>
          </a:prstGeom>
        </p:spPr>
      </p:pic>
      <p:pic>
        <p:nvPicPr>
          <p:cNvPr id="5" name="Imagen 4"/>
          <p:cNvPicPr>
            <a:picLocks noChangeAspect="1"/>
          </p:cNvPicPr>
          <p:nvPr/>
        </p:nvPicPr>
        <p:blipFill>
          <a:blip r:embed="rId3"/>
          <a:stretch>
            <a:fillRect/>
          </a:stretch>
        </p:blipFill>
        <p:spPr>
          <a:xfrm>
            <a:off x="1439608" y="3051238"/>
            <a:ext cx="4373928" cy="2910650"/>
          </a:xfrm>
          <a:prstGeom prst="rect">
            <a:avLst/>
          </a:prstGeom>
        </p:spPr>
      </p:pic>
    </p:spTree>
    <p:extLst>
      <p:ext uri="{BB962C8B-B14F-4D97-AF65-F5344CB8AC3E}">
        <p14:creationId xmlns:p14="http://schemas.microsoft.com/office/powerpoint/2010/main" val="33338048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¿Por qué sentimos vergüenza? </a:t>
            </a:r>
            <a:endParaRPr lang="es-ES" dirty="0"/>
          </a:p>
        </p:txBody>
      </p:sp>
      <p:sp>
        <p:nvSpPr>
          <p:cNvPr id="3" name="Marcador de contenido 2"/>
          <p:cNvSpPr>
            <a:spLocks noGrp="1"/>
          </p:cNvSpPr>
          <p:nvPr>
            <p:ph idx="1"/>
          </p:nvPr>
        </p:nvSpPr>
        <p:spPr/>
        <p:txBody>
          <a:bodyPr>
            <a:noAutofit/>
          </a:bodyPr>
          <a:lstStyle/>
          <a:p>
            <a:pPr algn="just"/>
            <a:r>
              <a:rPr lang="es-ES" sz="3200" dirty="0"/>
              <a:t>“Desde nuestro punto de vista, hemos fracasado porque no hemos podidos cumplir un deseo interior de trascender nuestra naturaleza humana finita, intentamos hacer algo que estaba fuera de nuestro alcance y quedamos en ridículo. Nos inventamos la innecesaria obligación de ser como Dios. En consecuencia, sentimos la punzante humillación de no ser suficiente buenos, de ser inferiores y de haber perdido el control.” Margaret Alter (psicóloga y teóloga).</a:t>
            </a:r>
          </a:p>
          <a:p>
            <a:pPr algn="just"/>
            <a:endParaRPr lang="es-ES" sz="3200" dirty="0"/>
          </a:p>
        </p:txBody>
      </p:sp>
    </p:spTree>
    <p:extLst>
      <p:ext uri="{BB962C8B-B14F-4D97-AF65-F5344CB8AC3E}">
        <p14:creationId xmlns:p14="http://schemas.microsoft.com/office/powerpoint/2010/main" val="3258126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Adán y </a:t>
            </a:r>
            <a:r>
              <a:rPr lang="es-ES" dirty="0" err="1" smtClean="0"/>
              <a:t>eva</a:t>
            </a:r>
            <a:endParaRPr lang="es-ES" dirty="0"/>
          </a:p>
        </p:txBody>
      </p:sp>
      <p:pic>
        <p:nvPicPr>
          <p:cNvPr id="4" name="Marcador de contenido 3"/>
          <p:cNvPicPr>
            <a:picLocks noGrp="1" noChangeAspect="1"/>
          </p:cNvPicPr>
          <p:nvPr>
            <p:ph idx="1"/>
          </p:nvPr>
        </p:nvPicPr>
        <p:blipFill>
          <a:blip r:embed="rId2"/>
          <a:stretch>
            <a:fillRect/>
          </a:stretch>
        </p:blipFill>
        <p:spPr>
          <a:xfrm>
            <a:off x="1136046" y="1826525"/>
            <a:ext cx="4748118" cy="4602343"/>
          </a:xfrm>
          <a:prstGeom prst="rect">
            <a:avLst/>
          </a:prstGeom>
        </p:spPr>
      </p:pic>
      <p:sp>
        <p:nvSpPr>
          <p:cNvPr id="5" name="CuadroTexto 4"/>
          <p:cNvSpPr txBox="1"/>
          <p:nvPr/>
        </p:nvSpPr>
        <p:spPr>
          <a:xfrm>
            <a:off x="5884164" y="1826525"/>
            <a:ext cx="4594860" cy="4832092"/>
          </a:xfrm>
          <a:prstGeom prst="rect">
            <a:avLst/>
          </a:prstGeom>
          <a:noFill/>
        </p:spPr>
        <p:txBody>
          <a:bodyPr wrap="square" rtlCol="0">
            <a:spAutoFit/>
          </a:bodyPr>
          <a:lstStyle/>
          <a:p>
            <a:pPr marL="285750" indent="-285750">
              <a:buFont typeface="Wingdings" panose="05000000000000000000" pitchFamily="2" charset="2"/>
              <a:buChar char="q"/>
            </a:pPr>
            <a:r>
              <a:rPr lang="es-ES" sz="2200" dirty="0" smtClean="0"/>
              <a:t>PECADO DE DESOBEDIENCIA, Y DE FALTA DE CONFIANZA EN DIOS.</a:t>
            </a:r>
          </a:p>
          <a:p>
            <a:pPr marL="285750" indent="-285750">
              <a:buFont typeface="Wingdings" panose="05000000000000000000" pitchFamily="2" charset="2"/>
              <a:buChar char="q"/>
            </a:pPr>
            <a:r>
              <a:rPr lang="es-ES" sz="2200" dirty="0" smtClean="0"/>
              <a:t>CONSECUENCIA, SE ROMPIÓ LA RELACIÓN CON: DIOS – NOSOTROS MISMOS – CON EL OTRO.</a:t>
            </a:r>
          </a:p>
          <a:p>
            <a:pPr marL="285750" indent="-285750">
              <a:buFont typeface="Wingdings" panose="05000000000000000000" pitchFamily="2" charset="2"/>
              <a:buChar char="q"/>
            </a:pPr>
            <a:r>
              <a:rPr lang="es-ES" sz="2200" dirty="0" smtClean="0"/>
              <a:t>QUERER SER MÁS, EXPRESA RECHAZO DE LO QUE VERDADERAMENTE SOMOS.</a:t>
            </a:r>
          </a:p>
          <a:p>
            <a:pPr marL="285750" indent="-285750">
              <a:buFont typeface="Wingdings" panose="05000000000000000000" pitchFamily="2" charset="2"/>
              <a:buChar char="q"/>
            </a:pPr>
            <a:r>
              <a:rPr lang="es-ES" sz="2200" dirty="0" smtClean="0"/>
              <a:t>A PARTIR DE LA CAÍDA ADÁN Y EVA SE SINTIERON DEFICIENTES Y RECHAZADOS.</a:t>
            </a:r>
          </a:p>
          <a:p>
            <a:pPr marL="285750" indent="-285750">
              <a:buFont typeface="Wingdings" panose="05000000000000000000" pitchFamily="2" charset="2"/>
              <a:buChar char="q"/>
            </a:pPr>
            <a:r>
              <a:rPr lang="es-ES" sz="2200" dirty="0" smtClean="0"/>
              <a:t>BUSCARON ESCONDERSE Y CUBRIRSE.</a:t>
            </a:r>
            <a:endParaRPr lang="es-ES" sz="2200" dirty="0"/>
          </a:p>
        </p:txBody>
      </p:sp>
    </p:spTree>
    <p:extLst>
      <p:ext uri="{BB962C8B-B14F-4D97-AF65-F5344CB8AC3E}">
        <p14:creationId xmlns:p14="http://schemas.microsoft.com/office/powerpoint/2010/main" val="1311543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Nuestras hojas de higuera:</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v"/>
            </a:pPr>
            <a:r>
              <a:rPr lang="es-ES" dirty="0" smtClean="0"/>
              <a:t>Modificar nuestra apariencia.</a:t>
            </a:r>
          </a:p>
          <a:p>
            <a:pPr>
              <a:buFont typeface="Wingdings" panose="05000000000000000000" pitchFamily="2" charset="2"/>
              <a:buChar char="v"/>
            </a:pPr>
            <a:r>
              <a:rPr lang="es-ES" dirty="0" smtClean="0"/>
              <a:t>Evitar ciertas situaciones, momentos, acciones, lugares, personas, etc.</a:t>
            </a:r>
          </a:p>
          <a:p>
            <a:pPr>
              <a:buFont typeface="Wingdings" panose="05000000000000000000" pitchFamily="2" charset="2"/>
              <a:buChar char="v"/>
            </a:pPr>
            <a:r>
              <a:rPr lang="es-ES" dirty="0" smtClean="0"/>
              <a:t>Distraer la atención.</a:t>
            </a:r>
          </a:p>
          <a:p>
            <a:pPr>
              <a:buFont typeface="Wingdings" panose="05000000000000000000" pitchFamily="2" charset="2"/>
              <a:buChar char="v"/>
            </a:pPr>
            <a:r>
              <a:rPr lang="es-ES" dirty="0" smtClean="0"/>
              <a:t>Ridiculizar a otros.</a:t>
            </a:r>
          </a:p>
          <a:p>
            <a:pPr>
              <a:buFont typeface="Wingdings" panose="05000000000000000000" pitchFamily="2" charset="2"/>
              <a:buChar char="v"/>
            </a:pPr>
            <a:r>
              <a:rPr lang="es-ES" dirty="0" smtClean="0"/>
              <a:t>Actuar como payasos.</a:t>
            </a:r>
          </a:p>
          <a:p>
            <a:pPr>
              <a:buFont typeface="Wingdings" panose="05000000000000000000" pitchFamily="2" charset="2"/>
              <a:buChar char="v"/>
            </a:pPr>
            <a:r>
              <a:rPr lang="es-ES" dirty="0" smtClean="0"/>
              <a:t>Escapes momentáneos.</a:t>
            </a:r>
          </a:p>
          <a:p>
            <a:pPr>
              <a:buFont typeface="Wingdings" panose="05000000000000000000" pitchFamily="2" charset="2"/>
              <a:buChar char="v"/>
            </a:pPr>
            <a:r>
              <a:rPr lang="es-ES" dirty="0"/>
              <a:t>Disciplina y trabajo duro.</a:t>
            </a:r>
          </a:p>
          <a:p>
            <a:pPr>
              <a:buFont typeface="Wingdings" panose="05000000000000000000" pitchFamily="2" charset="2"/>
              <a:buChar char="v"/>
            </a:pPr>
            <a:endParaRPr lang="es-ES" dirty="0" smtClean="0"/>
          </a:p>
        </p:txBody>
      </p:sp>
      <p:pic>
        <p:nvPicPr>
          <p:cNvPr id="4" name="Imagen 3"/>
          <p:cNvPicPr>
            <a:picLocks noChangeAspect="1"/>
          </p:cNvPicPr>
          <p:nvPr/>
        </p:nvPicPr>
        <p:blipFill>
          <a:blip r:embed="rId2"/>
          <a:stretch>
            <a:fillRect/>
          </a:stretch>
        </p:blipFill>
        <p:spPr>
          <a:xfrm>
            <a:off x="6514032" y="3434144"/>
            <a:ext cx="4554017" cy="3076384"/>
          </a:xfrm>
          <a:prstGeom prst="rect">
            <a:avLst/>
          </a:prstGeom>
        </p:spPr>
      </p:pic>
    </p:spTree>
    <p:extLst>
      <p:ext uri="{BB962C8B-B14F-4D97-AF65-F5344CB8AC3E}">
        <p14:creationId xmlns:p14="http://schemas.microsoft.com/office/powerpoint/2010/main" val="3504620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¿Cómo afecta esto nuestra percepción y relación con dios?</a:t>
            </a:r>
            <a:endParaRPr lang="es-ES" dirty="0"/>
          </a:p>
        </p:txBody>
      </p:sp>
      <p:pic>
        <p:nvPicPr>
          <p:cNvPr id="4" name="Marcador de contenido 3"/>
          <p:cNvPicPr>
            <a:picLocks noGrp="1" noChangeAspect="1"/>
          </p:cNvPicPr>
          <p:nvPr>
            <p:ph idx="1"/>
          </p:nvPr>
        </p:nvPicPr>
        <p:blipFill>
          <a:blip r:embed="rId2"/>
          <a:stretch>
            <a:fillRect/>
          </a:stretch>
        </p:blipFill>
        <p:spPr>
          <a:xfrm>
            <a:off x="1395507" y="2444394"/>
            <a:ext cx="4694397" cy="2979777"/>
          </a:xfrm>
          <a:prstGeom prst="rect">
            <a:avLst/>
          </a:prstGeom>
        </p:spPr>
      </p:pic>
      <p:sp>
        <p:nvSpPr>
          <p:cNvPr id="5" name="CuadroTexto 4"/>
          <p:cNvSpPr txBox="1"/>
          <p:nvPr/>
        </p:nvSpPr>
        <p:spPr>
          <a:xfrm>
            <a:off x="6089904" y="2444394"/>
            <a:ext cx="4133088" cy="390087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s-ES" sz="2800" dirty="0" smtClean="0"/>
              <a:t>GLORIOSO</a:t>
            </a:r>
          </a:p>
          <a:p>
            <a:pPr marL="285750" indent="-285750">
              <a:lnSpc>
                <a:spcPct val="150000"/>
              </a:lnSpc>
              <a:buFont typeface="Wingdings" panose="05000000000000000000" pitchFamily="2" charset="2"/>
              <a:buChar char="v"/>
            </a:pPr>
            <a:r>
              <a:rPr lang="es-ES" sz="2800" dirty="0" smtClean="0"/>
              <a:t>PERFECTO</a:t>
            </a:r>
          </a:p>
          <a:p>
            <a:pPr marL="285750" indent="-285750">
              <a:lnSpc>
                <a:spcPct val="150000"/>
              </a:lnSpc>
              <a:buFont typeface="Wingdings" panose="05000000000000000000" pitchFamily="2" charset="2"/>
              <a:buChar char="v"/>
            </a:pPr>
            <a:r>
              <a:rPr lang="es-ES" sz="2800" dirty="0" smtClean="0"/>
              <a:t>PODEROSO</a:t>
            </a:r>
          </a:p>
          <a:p>
            <a:pPr marL="285750" indent="-285750">
              <a:lnSpc>
                <a:spcPct val="150000"/>
              </a:lnSpc>
              <a:buFont typeface="Wingdings" panose="05000000000000000000" pitchFamily="2" charset="2"/>
              <a:buChar char="v"/>
            </a:pPr>
            <a:r>
              <a:rPr lang="es-ES" sz="2800" dirty="0" smtClean="0"/>
              <a:t>MAJESTUOSO</a:t>
            </a:r>
          </a:p>
          <a:p>
            <a:pPr marL="285750" indent="-285750">
              <a:lnSpc>
                <a:spcPct val="150000"/>
              </a:lnSpc>
              <a:buFont typeface="Wingdings" panose="05000000000000000000" pitchFamily="2" charset="2"/>
              <a:buChar char="v"/>
            </a:pPr>
            <a:r>
              <a:rPr lang="es-ES" sz="2800" dirty="0" smtClean="0"/>
              <a:t>GRANDIOSO</a:t>
            </a:r>
          </a:p>
          <a:p>
            <a:pPr>
              <a:lnSpc>
                <a:spcPct val="150000"/>
              </a:lnSpc>
            </a:pPr>
            <a:endParaRPr lang="es-ES" sz="2800" dirty="0" smtClean="0"/>
          </a:p>
        </p:txBody>
      </p:sp>
    </p:spTree>
    <p:extLst>
      <p:ext uri="{BB962C8B-B14F-4D97-AF65-F5344CB8AC3E}">
        <p14:creationId xmlns:p14="http://schemas.microsoft.com/office/powerpoint/2010/main" val="6173844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NOS LLEVA A PERCIBIR A DIOS COMO DISTANTE, COMO UN DIOS ACUSADOR.</a:t>
            </a:r>
            <a:endParaRPr lang="es-ES" dirty="0"/>
          </a:p>
        </p:txBody>
      </p:sp>
      <p:pic>
        <p:nvPicPr>
          <p:cNvPr id="4" name="Marcador de contenido 3"/>
          <p:cNvPicPr>
            <a:picLocks noGrp="1" noChangeAspect="1"/>
          </p:cNvPicPr>
          <p:nvPr>
            <p:ph idx="1"/>
          </p:nvPr>
        </p:nvPicPr>
        <p:blipFill>
          <a:blip r:embed="rId2"/>
          <a:stretch>
            <a:fillRect/>
          </a:stretch>
        </p:blipFill>
        <p:spPr>
          <a:xfrm>
            <a:off x="6247923" y="2882900"/>
            <a:ext cx="3511139" cy="2822956"/>
          </a:xfrm>
          <a:prstGeom prst="rect">
            <a:avLst/>
          </a:prstGeom>
        </p:spPr>
      </p:pic>
      <p:pic>
        <p:nvPicPr>
          <p:cNvPr id="5" name="Imagen 4"/>
          <p:cNvPicPr>
            <a:picLocks noChangeAspect="1"/>
          </p:cNvPicPr>
          <p:nvPr/>
        </p:nvPicPr>
        <p:blipFill>
          <a:blip r:embed="rId3"/>
          <a:stretch>
            <a:fillRect/>
          </a:stretch>
        </p:blipFill>
        <p:spPr>
          <a:xfrm>
            <a:off x="1420780" y="2030857"/>
            <a:ext cx="4827143" cy="4827143"/>
          </a:xfrm>
          <a:prstGeom prst="rect">
            <a:avLst/>
          </a:prstGeom>
        </p:spPr>
      </p:pic>
    </p:spTree>
    <p:extLst>
      <p:ext uri="{BB962C8B-B14F-4D97-AF65-F5344CB8AC3E}">
        <p14:creationId xmlns:p14="http://schemas.microsoft.com/office/powerpoint/2010/main" val="41835081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497</TotalTime>
  <Words>644</Words>
  <Application>Microsoft Office PowerPoint</Application>
  <PresentationFormat>Panorámica</PresentationFormat>
  <Paragraphs>86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Tw Cen MT</vt:lpstr>
      <vt:lpstr>Tw Cen MT Condensed</vt:lpstr>
      <vt:lpstr>Wingdings</vt:lpstr>
      <vt:lpstr>Wingdings 3</vt:lpstr>
      <vt:lpstr>Integral</vt:lpstr>
      <vt:lpstr>¿Dios de ira o dios de amor?</vt:lpstr>
      <vt:lpstr>LA VERGÜENZA </vt:lpstr>
      <vt:lpstr>DEFINICIÓN DE VERGÜENZA:</vt:lpstr>
      <vt:lpstr>¿ES LO MISMO VERGÜENZA Y CULPA?</vt:lpstr>
      <vt:lpstr>¿Por qué sentimos vergüenza? </vt:lpstr>
      <vt:lpstr>Adán y eva</vt:lpstr>
      <vt:lpstr>Nuestras hojas de higuera:</vt:lpstr>
      <vt:lpstr>¿Cómo afecta esto nuestra percepción y relación con dios?</vt:lpstr>
      <vt:lpstr>NOS LLEVA A PERCIBIR A DIOS COMO DISTANTE, COMO UN DIOS ACUSADOR.</vt:lpstr>
      <vt:lpstr>EL ÉNFASIS EN EL MORALISMO, EL DEBER SER, LAS REGLAS A SEGUIR SE PUEDEN CONSTITUIR EN OTRA HOJA DE HIGUERA MÁS.</vt:lpstr>
      <vt:lpstr>¿es dios un dios de amor, o un dios de acusación, de ira?</vt:lpstr>
      <vt:lpstr>¿CÓMO ES DIOS?</vt:lpstr>
      <vt:lpstr>Presentación de PowerPoint</vt:lpstr>
      <vt:lpstr>Es momento de analizarnos a nosotros mismos.</vt:lpstr>
      <vt:lpstr>“Dame tus ojos” Marcela Gangara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 de ira o dios de amor?</dc:title>
  <dc:creator>Mariana</dc:creator>
  <cp:lastModifiedBy>Mariana</cp:lastModifiedBy>
  <cp:revision>15</cp:revision>
  <dcterms:created xsi:type="dcterms:W3CDTF">2019-07-07T12:45:05Z</dcterms:created>
  <dcterms:modified xsi:type="dcterms:W3CDTF">2019-07-07T21:40:43Z</dcterms:modified>
</cp:coreProperties>
</file>